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6" r:id="rId1"/>
  </p:sldMasterIdLst>
  <p:notesMasterIdLst>
    <p:notesMasterId r:id="rId13"/>
  </p:notesMasterIdLst>
  <p:handoutMasterIdLst>
    <p:handoutMasterId r:id="rId14"/>
  </p:handoutMasterIdLst>
  <p:sldIdLst>
    <p:sldId id="257" r:id="rId2"/>
    <p:sldId id="291" r:id="rId3"/>
    <p:sldId id="292" r:id="rId4"/>
    <p:sldId id="284" r:id="rId5"/>
    <p:sldId id="259" r:id="rId6"/>
    <p:sldId id="286" r:id="rId7"/>
    <p:sldId id="287" r:id="rId8"/>
    <p:sldId id="288" r:id="rId9"/>
    <p:sldId id="289" r:id="rId10"/>
    <p:sldId id="290" r:id="rId11"/>
    <p:sldId id="285" r:id="rId12"/>
  </p:sldIdLst>
  <p:sldSz cx="9144000" cy="6858000" type="screen4x3"/>
  <p:notesSz cx="6797675" cy="9926638"/>
  <p:defaultTextStyle>
    <a:defPPr>
      <a:defRPr lang="bg-BG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099" autoAdjust="0"/>
    <p:restoredTop sz="94669" autoAdjust="0"/>
  </p:normalViewPr>
  <p:slideViewPr>
    <p:cSldViewPr>
      <p:cViewPr>
        <p:scale>
          <a:sx n="75" d="100"/>
          <a:sy n="75" d="100"/>
        </p:scale>
        <p:origin x="-100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bg-BG"/>
              <a:t>.</a:t>
            </a:r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910CF8B-B108-4AD7-92DA-ECEB93EF7F3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347520606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bg-BG"/>
              <a:t>.</a:t>
            </a:r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 smtClean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noProof="0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 smtClean="0"/>
              <a:t>Второ ниво</a:t>
            </a:r>
          </a:p>
          <a:p>
            <a:pPr lvl="2"/>
            <a:r>
              <a:rPr lang="bg-BG" noProof="0" smtClean="0"/>
              <a:t>Трето ниво</a:t>
            </a:r>
          </a:p>
          <a:p>
            <a:pPr lvl="3"/>
            <a:r>
              <a:rPr lang="bg-BG" noProof="0" smtClean="0"/>
              <a:t>Четвърто ниво</a:t>
            </a:r>
          </a:p>
          <a:p>
            <a:pPr lvl="4"/>
            <a:r>
              <a:rPr lang="bg-BG" noProof="0" smtClean="0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F176E53-7394-4AB1-9A60-AD497031B6C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421950791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dirty="0" smtClean="0"/>
          </a:p>
        </p:txBody>
      </p:sp>
      <p:sp>
        <p:nvSpPr>
          <p:cNvPr id="26628" name="Контейнер за дата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smtClean="0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лавие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22" name="Подзаглавие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20" name="Контейнер за долния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CFF869-E057-4627-8C59-65C73C0273C3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EED17C-6BD7-4725-B96E-78630B95B645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B07449-E411-4969-9F6C-F18C4FD16420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245973-CFAA-46C8-8EF1-02AA119841AA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B500A2-48A3-4448-BCF7-0243811D6108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  <p:sp>
        <p:nvSpPr>
          <p:cNvPr id="10" name="Правоъгъл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0DFC74-7456-41F9-B69E-B53DCF30D6A5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DC2D92-2D72-47EA-A1DD-CE722B5CAA9C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B573FE-DD43-469F-8CCA-2BE7E67903D8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DA38C2-20DF-4C10-997D-8E9B19352C51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  <p:sp>
        <p:nvSpPr>
          <p:cNvPr id="6" name="Правоъгъл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7CADD1-21FF-4A59-8AF3-23327A49D541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D69665-E627-4B4C-8028-FEF2ECBD525F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  <p:sp>
        <p:nvSpPr>
          <p:cNvPr id="8" name="Правоъгъл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9" name="Блок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гмент от кръ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ъстен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Контейнер за заглавие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9" name="Текстов контейне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24" name="Контейнер за 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DBA8122-0D21-47F0-A57E-1ABCD626328F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  <p:sp>
        <p:nvSpPr>
          <p:cNvPr id="15" name="Правоъгъл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9"/>
          <p:cNvSpPr>
            <a:spLocks noChangeArrowheads="1"/>
          </p:cNvSpPr>
          <p:nvPr/>
        </p:nvSpPr>
        <p:spPr bwMode="auto">
          <a:xfrm>
            <a:off x="0" y="2725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 altLang="bg-BG"/>
          </a:p>
        </p:txBody>
      </p:sp>
      <p:sp>
        <p:nvSpPr>
          <p:cNvPr id="9219" name="Rectangle 31"/>
          <p:cNvSpPr>
            <a:spLocks noChangeArrowheads="1"/>
          </p:cNvSpPr>
          <p:nvPr/>
        </p:nvSpPr>
        <p:spPr bwMode="auto">
          <a:xfrm>
            <a:off x="1357290" y="285728"/>
            <a:ext cx="75724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bg-BG"/>
              <a:t> </a:t>
            </a:r>
            <a:endParaRPr lang="en-US" altLang="bg-BG"/>
          </a:p>
        </p:txBody>
      </p:sp>
      <p:sp>
        <p:nvSpPr>
          <p:cNvPr id="9220" name="Rectangle 39"/>
          <p:cNvSpPr>
            <a:spLocks noChangeArrowheads="1"/>
          </p:cNvSpPr>
          <p:nvPr/>
        </p:nvSpPr>
        <p:spPr bwMode="auto">
          <a:xfrm>
            <a:off x="762000" y="2819400"/>
            <a:ext cx="76962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bg-BG" altLang="bg-BG" dirty="0"/>
          </a:p>
        </p:txBody>
      </p:sp>
      <p:sp>
        <p:nvSpPr>
          <p:cNvPr id="9221" name="Rectangle 40"/>
          <p:cNvSpPr>
            <a:spLocks noChangeArrowheads="1"/>
          </p:cNvSpPr>
          <p:nvPr/>
        </p:nvSpPr>
        <p:spPr bwMode="auto">
          <a:xfrm>
            <a:off x="1358900" y="457199"/>
            <a:ext cx="76200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bg-BG" altLang="bg-BG" sz="2400" b="1" i="1" dirty="0" smtClean="0"/>
          </a:p>
          <a:p>
            <a:endParaRPr lang="bg-BG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/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82296"/>
            <a:r>
              <a:rPr lang="bg-BG" sz="3600" b="1" u="sng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sz="3600" b="1" u="sng" dirty="0" smtClean="0">
                <a:latin typeface="Times New Roman" pitchFamily="18" charset="0"/>
                <a:cs typeface="Times New Roman" pitchFamily="18" charset="0"/>
              </a:rPr>
              <a:t>Аз обичам България”</a:t>
            </a:r>
          </a:p>
          <a:p>
            <a:pPr marL="82296"/>
            <a:r>
              <a:rPr lang="bg-BG" sz="3600" b="1" u="sng" dirty="0" smtClean="0">
                <a:latin typeface="Times New Roman" pitchFamily="18" charset="0"/>
                <a:cs typeface="Times New Roman" pitchFamily="18" charset="0"/>
              </a:rPr>
              <a:t>Открит урок – викторина </a:t>
            </a:r>
            <a:endParaRPr lang="en-US" sz="3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82296"/>
            <a:r>
              <a:rPr lang="bg-BG" sz="3600" b="1" u="sng" dirty="0" smtClean="0">
                <a:latin typeface="Times New Roman" pitchFamily="18" charset="0"/>
                <a:cs typeface="Times New Roman" pitchFamily="18" charset="0"/>
              </a:rPr>
              <a:t>,,Ние </a:t>
            </a:r>
            <a:r>
              <a:rPr lang="bg-BG" sz="3600" b="1" u="sng" dirty="0" smtClean="0">
                <a:latin typeface="Times New Roman" pitchFamily="18" charset="0"/>
                <a:cs typeface="Times New Roman" pitchFamily="18" charset="0"/>
              </a:rPr>
              <a:t>се познаваме“ </a:t>
            </a:r>
          </a:p>
          <a:p>
            <a:endParaRPr lang="bg-BG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bg-BG" altLang="bg-BG" sz="2400" dirty="0"/>
          </a:p>
          <a:p>
            <a:endParaRPr lang="bg-BG" altLang="bg-BG" sz="2400" dirty="0" smtClean="0"/>
          </a:p>
          <a:p>
            <a:endParaRPr lang="bg-BG" altLang="bg-BG" sz="2400" dirty="0"/>
          </a:p>
          <a:p>
            <a:endParaRPr lang="bg-BG" altLang="bg-BG" sz="2400" dirty="0"/>
          </a:p>
        </p:txBody>
      </p:sp>
      <p:sp>
        <p:nvSpPr>
          <p:cNvPr id="11" name="Title 4"/>
          <p:cNvSpPr txBox="1">
            <a:spLocks/>
          </p:cNvSpPr>
          <p:nvPr/>
        </p:nvSpPr>
        <p:spPr>
          <a:xfrm>
            <a:off x="1066800" y="5943600"/>
            <a:ext cx="8001000" cy="8340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g-BG" sz="1100" i="1" dirty="0" smtClean="0">
                <a:effectLst/>
              </a:rPr>
              <a:t>Проект „Социалн0-икономическа и образователна интеграция на уязвими групи на територията на община Радомир“, Договор № 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05М9ОР001-2.018-0017-2014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BG05M2OR001-C01, 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финансиран от Оперативна програма“ Наука и образование за интелигентен растеж“, съфинансиран от Европейскич съюз чрез Европейските структури и инвестиционни фондове.</a:t>
            </a:r>
            <a:endParaRPr lang="bg-BG" sz="11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36" y="3929066"/>
            <a:ext cx="4715905" cy="2131071"/>
          </a:xfrm>
          <a:prstGeom prst="rect">
            <a:avLst/>
          </a:prstGeom>
        </p:spPr>
      </p:pic>
      <p:pic>
        <p:nvPicPr>
          <p:cNvPr id="8" name="Картина 4"/>
          <p:cNvPicPr/>
          <p:nvPr/>
        </p:nvPicPr>
        <p:blipFill>
          <a:blip r:embed="rId4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43042" y="428604"/>
            <a:ext cx="2333625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Картина 3"/>
          <p:cNvPicPr/>
          <p:nvPr/>
        </p:nvPicPr>
        <p:blipFill>
          <a:blip r:embed="rId5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215074" y="357166"/>
            <a:ext cx="2352675" cy="82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Дейности по проекта – Дейност 5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Дейност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5 «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Преодоляване на негативни обществени нагласи, основани на етнически произход и културна идентичност» -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Провеждането на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5 концерта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голяма сцена на площада в общината. Концертите ще включват различни видове изкуства -танцови и песенни изпълнения на представители на училища и различни етноси от общината и от други общини. По време на концертите ще бъде организирана информационна кампания.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Организиране и провеждане на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фотографска изложба.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Дейността включва още организирането на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изложба на детски рисунки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сградите на ДГ "Радомирче", ДГ "Слънце" и ДГ "Осми Март“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Предвижда се провеждането на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заключително мероприятие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на което ще бъдат поканени родители, представители на общинските власти, общественици, представители на лицата включени в субсидирана заетост по проекта и потребителите на център "Равен старт", на което ще се представи изготвен филм за общината и за проведените през времетраенето на проекта мероприятия, срещи с родители и т.н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/>
              <a:t>БЛАГОДАРЯ ЗА ВНИМАНИЕТО!</a:t>
            </a:r>
            <a:endParaRPr lang="bg-BG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25" y="1581150"/>
            <a:ext cx="6032500" cy="4533900"/>
          </a:xfrm>
        </p:spPr>
      </p:pic>
    </p:spTree>
    <p:extLst>
      <p:ext uri="{BB962C8B-B14F-4D97-AF65-F5344CB8AC3E}">
        <p14:creationId xmlns="" xmlns:p14="http://schemas.microsoft.com/office/powerpoint/2010/main" val="1160223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57290" y="1357298"/>
            <a:ext cx="7498080" cy="4286280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bg-BG" sz="2000" u="sng" dirty="0" smtClean="0">
                <a:latin typeface="Times New Roman" pitchFamily="18" charset="0"/>
                <a:cs typeface="Times New Roman" pitchFamily="18" charset="0"/>
              </a:rPr>
              <a:t>Мероприятието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е организирано в изпълнение на Дейност 3 „Насърчаване участието на родителите във възпитателния процес” по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Социално - икономическа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и образователна интеграция на уязвими групи на територията на община Радомир“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spcBef>
                <a:spcPts val="0"/>
              </a:spcBef>
              <a:buNone/>
            </a:pPr>
            <a:r>
              <a:rPr lang="bg-BG" sz="2000" u="sng" dirty="0" smtClean="0">
                <a:latin typeface="Times New Roman" pitchFamily="18" charset="0"/>
                <a:cs typeface="Times New Roman" pitchFamily="18" charset="0"/>
              </a:rPr>
              <a:t>Цел: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Оптимизиране на взаимодействието детска градина – семейство чрез активно участие на целевата група – родители, както на деца от етническите малцинства, така и с друг етнически произход.</a:t>
            </a:r>
          </a:p>
          <a:p>
            <a:pPr marL="82296" indent="0" algn="just">
              <a:spcBef>
                <a:spcPts val="0"/>
              </a:spcBef>
              <a:buNone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Децата и техните родители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атрактивен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начин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ще се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запозна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ят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част от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истори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България, Народните Будители и честването на Националния Празник “1 Ноември”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този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начин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заинтригувани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богатата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история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spcBef>
                <a:spcPts val="0"/>
              </a:spcBef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родината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всички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ще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получ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spcBef>
                <a:spcPts val="0"/>
              </a:spcBef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полезен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урок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родознание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066800" y="5943600"/>
            <a:ext cx="8001000" cy="8340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g-BG" sz="1100" i="1" dirty="0" smtClean="0">
                <a:effectLst/>
              </a:rPr>
              <a:t>Проект „Социалн0икономическа и образователна интеграция на уязвими групи на територията на община Радомир“, Договор № 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05М9ОР001-2.018-0017-2014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BG05M2OR001-C01, 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финансиран от Оперативна програма“ Наука и образование за интелигентен растеж“, съфинансиран от Европейскич съюз чрез Европейските структури и инвестиционни фондове.</a:t>
            </a:r>
            <a:endParaRPr lang="bg-BG" sz="11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636" y="4714884"/>
            <a:ext cx="2857488" cy="1369214"/>
          </a:xfrm>
          <a:prstGeom prst="rect">
            <a:avLst/>
          </a:prstGeom>
        </p:spPr>
      </p:pic>
      <p:sp>
        <p:nvSpPr>
          <p:cNvPr id="7" name="Title 4"/>
          <p:cNvSpPr txBox="1">
            <a:spLocks/>
          </p:cNvSpPr>
          <p:nvPr/>
        </p:nvSpPr>
        <p:spPr>
          <a:xfrm>
            <a:off x="1054100" y="228600"/>
            <a:ext cx="8001000" cy="8340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82296" algn="ctr"/>
            <a:r>
              <a:rPr lang="bg-BG" sz="2800" b="1" u="sng" dirty="0" smtClean="0">
                <a:latin typeface="Times New Roman" pitchFamily="18" charset="0"/>
                <a:cs typeface="Times New Roman" pitchFamily="18" charset="0"/>
              </a:rPr>
              <a:t>“Аз обичам България”</a:t>
            </a:r>
          </a:p>
          <a:p>
            <a:pPr marL="82296" algn="ctr"/>
            <a:r>
              <a:rPr lang="bg-BG" sz="2800" b="1" u="sng" dirty="0" smtClean="0">
                <a:latin typeface="Times New Roman" pitchFamily="18" charset="0"/>
                <a:cs typeface="Times New Roman" pitchFamily="18" charset="0"/>
              </a:rPr>
              <a:t>Открит урок – викторина ,, Ние се познаваме“ </a:t>
            </a:r>
          </a:p>
        </p:txBody>
      </p:sp>
    </p:spTree>
    <p:extLst>
      <p:ext uri="{BB962C8B-B14F-4D97-AF65-F5344CB8AC3E}">
        <p14:creationId xmlns="" xmlns:p14="http://schemas.microsoft.com/office/powerpoint/2010/main" val="247737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285852" y="1500174"/>
            <a:ext cx="7498080" cy="45720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82296" indent="0" algn="just"/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Денят на народните будители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 общобългарски празник, ознаменуващ делото на българските просветители, книжовници, революционери и свети будители на възраждащия се национален дух, стремеж към образование и книжовност. Отбелязва се ежегодно с факелни шествия на 1 ноември и е официален празник в Република България. </a:t>
            </a:r>
          </a:p>
          <a:p>
            <a:pPr marL="82296" indent="0" algn="just"/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u="sng" dirty="0" smtClean="0">
                <a:latin typeface="Times New Roman" pitchFamily="18" charset="0"/>
                <a:cs typeface="Times New Roman" pitchFamily="18" charset="0"/>
              </a:rPr>
              <a:t>Игра “Изрежи и подреди портретите на народните будители”</a:t>
            </a:r>
          </a:p>
          <a:p>
            <a:pPr marL="82296" indent="0" algn="just">
              <a:buNone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/>
            <a:r>
              <a:rPr lang="bg-BG" sz="2000" u="sng" dirty="0" smtClean="0">
                <a:latin typeface="Times New Roman" pitchFamily="18" charset="0"/>
                <a:cs typeface="Times New Roman" pitchFamily="18" charset="0"/>
              </a:rPr>
              <a:t> Игра “Кой какво е казал”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– Кой народен будител е казал тези думи?</a:t>
            </a:r>
          </a:p>
          <a:p>
            <a:pPr marL="82296" indent="0" algn="just"/>
            <a:r>
              <a:rPr lang="bg-BG" sz="2000" u="sng" dirty="0" smtClean="0">
                <a:latin typeface="Times New Roman" pitchFamily="18" charset="0"/>
                <a:cs typeface="Times New Roman" pitchFamily="18" charset="0"/>
              </a:rPr>
              <a:t> Весела програма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– представяне на възрожденски стихотворения и песни, народни танци и обичаи;  </a:t>
            </a: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066800" y="5943600"/>
            <a:ext cx="8001000" cy="8340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g-BG" sz="1100" i="1" dirty="0" smtClean="0">
                <a:effectLst/>
              </a:rPr>
              <a:t>Проект „Социалн0икономическа и образователна интеграция на уязвими групи на територията на община Радомир“, Договор № 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05М9ОР001-2.018-0017-2014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BG05M2OR001-C01, 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финансиран от Оперативна програма“ Наука и образование за интелигентен растеж“, съфинансиран от Европейскич съюз чрез Европейските структури и инвестиционни фондове.</a:t>
            </a:r>
            <a:endParaRPr lang="bg-BG" sz="11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054100" y="228600"/>
            <a:ext cx="8001000" cy="8340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82296" algn="ctr"/>
            <a:r>
              <a:rPr lang="bg-BG" sz="2800" b="1" u="sng" dirty="0" smtClean="0">
                <a:latin typeface="Times New Roman" pitchFamily="18" charset="0"/>
                <a:cs typeface="Times New Roman" pitchFamily="18" charset="0"/>
              </a:rPr>
              <a:t>“Аз обичам България”</a:t>
            </a:r>
          </a:p>
          <a:p>
            <a:pPr marL="82296" algn="ctr"/>
            <a:r>
              <a:rPr lang="bg-BG" sz="2800" b="1" u="sng" dirty="0" smtClean="0">
                <a:latin typeface="Times New Roman" pitchFamily="18" charset="0"/>
                <a:cs typeface="Times New Roman" pitchFamily="18" charset="0"/>
              </a:rPr>
              <a:t>Открит урок – викторина ,, Ние се познаваме“ </a:t>
            </a:r>
          </a:p>
        </p:txBody>
      </p:sp>
      <p:pic>
        <p:nvPicPr>
          <p:cNvPr id="9" name="Picture 8" descr="4029-buditeli-puzz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1" y="3500437"/>
            <a:ext cx="2000265" cy="1414099"/>
          </a:xfrm>
          <a:prstGeom prst="rect">
            <a:avLst/>
          </a:prstGeom>
        </p:spPr>
      </p:pic>
      <p:pic>
        <p:nvPicPr>
          <p:cNvPr id="10" name="Picture 9" descr="4029-buditeli-puzzl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4715" y="3500438"/>
            <a:ext cx="2021005" cy="14287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7737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57290" y="1142984"/>
            <a:ext cx="7520940" cy="392909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Настоящият проект е в изпълнение на </a:t>
            </a:r>
            <a:r>
              <a:rPr lang="bg-BG" sz="4200" dirty="0" smtClean="0">
                <a:latin typeface="Times New Roman" pitchFamily="18" charset="0"/>
                <a:cs typeface="Times New Roman" pitchFamily="18" charset="0"/>
              </a:rPr>
              <a:t>Общинския план за развитие на община Радомир,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Общински план за интегриране на ромите 2015 -2020г.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и Стратегия за образователна интеграция на децата и учениците от етническите малцинства 2015-2020 </a:t>
            </a:r>
            <a:r>
              <a:rPr lang="bg-BG" sz="4500" dirty="0" smtClean="0">
                <a:latin typeface="Times New Roman" pitchFamily="18" charset="0"/>
                <a:cs typeface="Times New Roman" pitchFamily="18" charset="0"/>
              </a:rPr>
              <a:t>г. Той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е свързан с главните с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тратегически цели на държавните политики, а именно подобряване на жизнения стандарт на групи хора от различни етноси чрез включването им в пазара на труда, повишаване на здравната култура, приобщаващо образование, подобряване на </a:t>
            </a:r>
            <a:r>
              <a:rPr lang="bg-BG" sz="4200" dirty="0" smtClean="0">
                <a:latin typeface="Times New Roman" pitchFamily="18" charset="0"/>
                <a:cs typeface="Times New Roman" pitchFamily="18" charset="0"/>
              </a:rPr>
              <a:t>условията за равноправно интегриране и развитие в образованието и мултикултурните взаимодействия в детските учебни заведения,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преодоляване на изолацията чрез активно социално поведение и проява на толерантност от страна на гражданското общество.</a:t>
            </a:r>
            <a:endParaRPr lang="bg-BG" sz="4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066800" y="5943600"/>
            <a:ext cx="8001000" cy="8340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g-BG" sz="1100" i="1" dirty="0" smtClean="0">
                <a:effectLst/>
              </a:rPr>
              <a:t>Проект „Социалн0икономическа и образователна интеграция на уязвими групи на територията на община Радомир“, Договор № 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05М9ОР001-2.018-0017-2014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BG05M2OR001-C01, 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финансиран от Оперативна програма“ Наука и образование за интелигентен растеж“, съфинансиран от Европейскич съюз чрез Европейските структури и инвестиционни фондове.</a:t>
            </a:r>
            <a:endParaRPr lang="bg-BG" sz="11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4500570"/>
            <a:ext cx="7620000" cy="1606073"/>
          </a:xfrm>
          <a:prstGeom prst="rect">
            <a:avLst/>
          </a:prstGeom>
        </p:spPr>
      </p:pic>
      <p:sp>
        <p:nvSpPr>
          <p:cNvPr id="5" name="Title 4"/>
          <p:cNvSpPr txBox="1">
            <a:spLocks/>
          </p:cNvSpPr>
          <p:nvPr/>
        </p:nvSpPr>
        <p:spPr>
          <a:xfrm>
            <a:off x="1143000" y="285728"/>
            <a:ext cx="8001000" cy="8340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ОБЩА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ИНФОРМАЦИЯ ЗА ПРОЕКТА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bg-BG" sz="11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87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0100" y="1000108"/>
            <a:ext cx="7848600" cy="5429288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Ø"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Дейност 1 «Допълнително обучение по български език за децата, за които българският език не е майчин»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предоставяне на децата от ромски произход и на останалите деца, допълнителни занимания по български език, като за ромските деца това ще допринесе за тяхната трайна интеграция не само в образователния процес, който ще стане достъпен, но и ще допринесе за бъдещата им реализация в социален и личностен план. 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Резултати: </a:t>
            </a:r>
          </a:p>
          <a:p>
            <a:pPr marL="539496" indent="-457200" algn="just">
              <a:buClrTx/>
              <a:buFont typeface="+mj-lt"/>
              <a:buAutoNum type="arabicPeriod"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Сформиране на екип от специалисти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експерт по "Образователни дейности" за всяко учебно заведение, 46 преподаватели по български език - 22 за ДГ "Радомирче", 14 за ДГ "Слънце" и 10 за ДГ "Осми Март".  </a:t>
            </a:r>
          </a:p>
          <a:p>
            <a:pPr marL="539496" indent="-457200" algn="just">
              <a:buClrTx/>
              <a:buFont typeface="+mj-lt"/>
              <a:buAutoNum type="arabicPeriod"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Закупуване на учебни помагала, консумативи и материали; </a:t>
            </a:r>
          </a:p>
          <a:p>
            <a:pPr marL="539496" indent="-457200" algn="just">
              <a:buClrTx/>
              <a:buFont typeface="+mj-lt"/>
              <a:buAutoNum type="arabicPeriod"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Изготвяне на учебен план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buClrTx/>
              <a:buFont typeface="+mj-lt"/>
              <a:buAutoNum type="arabicPeriod"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Ще бъдат обхванати до 500 деца </a:t>
            </a:r>
          </a:p>
          <a:p>
            <a:pPr marL="539496" indent="-457200" algn="just">
              <a:buClr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(265 деца - ДГ "Радомирче", 170 деца ДГ "Слънце", </a:t>
            </a:r>
          </a:p>
          <a:p>
            <a:pPr marL="539496" indent="-457200" algn="just">
              <a:buClr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100 деца в ДГ "Осми Март")</a:t>
            </a:r>
            <a:endParaRPr 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bg-BG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066800" y="5943600"/>
            <a:ext cx="8001000" cy="8340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g-BG" sz="1100" i="1" dirty="0" smtClean="0">
                <a:effectLst/>
              </a:rPr>
              <a:t>Проект „Социалн0икономическа и образователна интеграция на уязвими групи на територията на община Радомир“, Договор № 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05М9ОР001-2.018-0017-2014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BG05M2OR001-C01, 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финансиран от Оперативна програма“ Наука и образование за интелигентен растеж“, съфинансиран от Европейскич съюз чрез Европейските структури и инвестиционни фондове.</a:t>
            </a:r>
            <a:endParaRPr lang="bg-BG" sz="11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117600" y="152400"/>
            <a:ext cx="8001000" cy="8340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Дейности по проекта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Дейност 1</a:t>
            </a:r>
            <a:endParaRPr lang="bg-BG" sz="28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730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Дейности по проекта – Дейност 2</a:t>
            </a:r>
            <a:r>
              <a:rPr lang="bg-BG" sz="2800" i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8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Дейност 2  «Осигуряване на психологическа подкрепа за децата в ДГ "Радомирче", ДГ "Слънце" и ДГ "Осми Март»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предоставяне на децата, които имат нужда допълнителна подкрепа изразяваща се в работа с психолог. Особено внимание ще бъде обърнато на децата от ромски произход и на тези, които говорят на друг майчин език и имат затруднения с общуването.</a:t>
            </a:r>
          </a:p>
          <a:p>
            <a:pPr>
              <a:buFont typeface="Wingdings" pitchFamily="2" charset="2"/>
              <a:buChar char="Ø"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Резултати: </a:t>
            </a:r>
          </a:p>
          <a:p>
            <a:pPr marL="425196" indent="-342900">
              <a:buFont typeface="+mj-lt"/>
              <a:buAutoNum type="arabicPeriod"/>
            </a:pP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Назначени двама психолози,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които чрез индивидуални и групови занимания, съобразени с възрастта ще се ангажират два пъти седмично в подходящо за децата време, съобразено с учебния им график да работят активно с тях.</a:t>
            </a:r>
          </a:p>
          <a:p>
            <a:pPr marL="425196" indent="-342900">
              <a:buFont typeface="+mj-lt"/>
              <a:buAutoNum type="arabicPeriod"/>
            </a:pPr>
            <a:endParaRPr lang="bg-BG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702" y="4500570"/>
            <a:ext cx="2057400" cy="1462085"/>
          </a:xfrm>
          <a:prstGeom prst="rect">
            <a:avLst/>
          </a:prstGeom>
        </p:spPr>
      </p:pic>
      <p:sp>
        <p:nvSpPr>
          <p:cNvPr id="5" name="Title 4"/>
          <p:cNvSpPr txBox="1">
            <a:spLocks/>
          </p:cNvSpPr>
          <p:nvPr/>
        </p:nvSpPr>
        <p:spPr>
          <a:xfrm>
            <a:off x="1066800" y="5943600"/>
            <a:ext cx="8001000" cy="8340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g-BG" sz="1100" i="1" dirty="0" smtClean="0">
                <a:effectLst/>
              </a:rPr>
              <a:t>Проект „Социалн0икономическа и образователна интеграция на уязвими групи на територията на община Радомир“, Договор № 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05М9ОР001-2.018-0017-2014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BG05M2OR001-C01, 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финансиран от Оперативна програма“ Наука и образование за интелигентен растеж“, съфинансиран от Европейскич съюз чрез Европейските структури и инвестиционни фондове.</a:t>
            </a:r>
            <a:endParaRPr lang="bg-BG" sz="11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Дейности по проекта – Дейност 3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Дейност 3  «Насърчаване участието на родителите във възпитателния процес»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оптимизиране на взаимодействието детска градина – семейство. В дейността ще бъдат включени 30 представители на целева група родители, както на деца от етническите малцинства, така и с друг етнически произход.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Резултати: 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 общи занимания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деца с родители – 12 бр.;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Разработване на програми, методически инструментариум и график за провеждане на съвместните занимания;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Осигуряване на помагала и канцеларски материали за съвместна работа с децата;</a:t>
            </a:r>
          </a:p>
          <a:p>
            <a:pPr marL="539496" indent="-457200">
              <a:buFont typeface="+mj-lt"/>
              <a:buAutoNum type="arabicPeriod"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Назначен експертен екип – 3 експерти “Образователни дейности”, 2 “Преподаватели - педагози;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>
              <a:buFont typeface="+mj-lt"/>
              <a:buAutoNum type="arabicPeriod"/>
            </a:pP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Дейности по проекта – Дейност 4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Дейност 4 «Работа с родители без разлика от етническия им произход за разясняване ползите от образователната интеграция и приемането на различието»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провеждането на     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5 обучителни семинари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въпросите свързани с представяне на различни гледни точки по въпроси касаещи интеграцията. В рамките на първия обучителен семинар ще се проведе запитване сред участващите родители и други заинтересовани страни за отношението им към мултикултурното образование в детската градина. </a:t>
            </a: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Дейността предвижда и провеждането на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8 родителски срещи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на които ще бъдат обсъждани темите свързани с интеграция и проблемите на децата, свързани с тези процеси, междуличностните отношения, културните различия и сходства. Предвиждат се индивидуални разговори с някои родители след приключване на груповата част от срещите. 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Дейности по проекта – Дейност 4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Дейност 4 «Работа с родители без разлика от етническия им произход за разясняване ползите от образователната интеграция и приемането на различието»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Резултати: </a:t>
            </a:r>
            <a:endParaRPr lang="bg-BG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Провеждане на широк форум по проблемите, свързани с образователната интеграция и мултикултурното образование, стереотипи, страхове, предразсъдъци, проблеми с участието на родители и всички заинтересовани страни - обучителни семинари – 5 бр.; 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Създаване на благоприятна среда за работа и доверие на родителите на децата от малцинствен произход и тези от мнозинството: общи срещи с родители – 8 бр. и индивидуални консултации с родителите;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Мултимедийна презентация от проведеното запитване по време на първата кръгла маса, който ще бъде от полза за всички ангажирани с процеса на образователна интеграция.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ънцестоене">
  <a:themeElements>
    <a:clrScheme name="Слънцестоен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лънцестоен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лънцестоен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27456</TotalTime>
  <Words>1134</Words>
  <Application>Microsoft Office PowerPoint</Application>
  <PresentationFormat>On-screen Show (4:3)</PresentationFormat>
  <Paragraphs>73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Слънцестоене</vt:lpstr>
      <vt:lpstr>Slide 1</vt:lpstr>
      <vt:lpstr>Slide 2</vt:lpstr>
      <vt:lpstr>Slide 3</vt:lpstr>
      <vt:lpstr>Slide 4</vt:lpstr>
      <vt:lpstr>Slide 5</vt:lpstr>
      <vt:lpstr> Дейности по проекта – Дейност 2 </vt:lpstr>
      <vt:lpstr>Дейности по проекта – Дейност 3</vt:lpstr>
      <vt:lpstr>Дейности по проекта – Дейност 4</vt:lpstr>
      <vt:lpstr>Дейности по проекта – Дейност 4</vt:lpstr>
      <vt:lpstr>Дейности по проекта – Дейност 5</vt:lpstr>
      <vt:lpstr>БЛАГОДАРЯ ЗА ВНИМАНИЕТО!</vt:lpstr>
    </vt:vector>
  </TitlesOfParts>
  <Company>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bdimova</dc:creator>
  <cp:lastModifiedBy>User</cp:lastModifiedBy>
  <cp:revision>391</cp:revision>
  <cp:lastPrinted>2018-02-07T11:30:13Z</cp:lastPrinted>
  <dcterms:created xsi:type="dcterms:W3CDTF">2007-02-19T13:00:50Z</dcterms:created>
  <dcterms:modified xsi:type="dcterms:W3CDTF">2019-11-08T11:35:45Z</dcterms:modified>
</cp:coreProperties>
</file>